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17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39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19" autoAdjust="0"/>
    <p:restoredTop sz="94660"/>
  </p:normalViewPr>
  <p:slideViewPr>
    <p:cSldViewPr snapToGrid="0">
      <p:cViewPr varScale="1">
        <p:scale>
          <a:sx n="77" d="100"/>
          <a:sy n="77" d="100"/>
        </p:scale>
        <p:origin x="486" y="90"/>
      </p:cViewPr>
      <p:guideLst>
        <p:guide pos="3817"/>
        <p:guide orient="horz" pos="2160"/>
        <p:guide pos="39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857006-D884-4F5E-A59B-D94689494D5D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pt-BR"/>
        </a:p>
      </dgm:t>
    </dgm:pt>
    <dgm:pt modelId="{4F659B89-609D-468E-A755-F3ACA4ADF208}">
      <dgm:prSet phldrT="[Texto]"/>
      <dgm:spPr/>
      <dgm:t>
        <a:bodyPr/>
        <a:lstStyle/>
        <a:p>
          <a:r>
            <a:rPr lang="pt-BR" dirty="0"/>
            <a:t>Como as Ondas Gravitacionais se comportam?</a:t>
          </a:r>
        </a:p>
      </dgm:t>
    </dgm:pt>
    <dgm:pt modelId="{F62CFF37-62F8-4920-8DCF-B510702DB6AE}" type="parTrans" cxnId="{947C3C7F-27C7-4DD1-8CDF-6163AF7D5A3E}">
      <dgm:prSet/>
      <dgm:spPr/>
      <dgm:t>
        <a:bodyPr/>
        <a:lstStyle/>
        <a:p>
          <a:endParaRPr lang="pt-BR"/>
        </a:p>
      </dgm:t>
    </dgm:pt>
    <dgm:pt modelId="{1115B4BF-DA75-46E0-8165-36AC27055EDB}" type="sibTrans" cxnId="{947C3C7F-27C7-4DD1-8CDF-6163AF7D5A3E}">
      <dgm:prSet/>
      <dgm:spPr/>
      <dgm:t>
        <a:bodyPr/>
        <a:lstStyle/>
        <a:p>
          <a:endParaRPr lang="pt-BR"/>
        </a:p>
      </dgm:t>
    </dgm:pt>
    <dgm:pt modelId="{64648AEB-99C1-4C0B-96E2-5E5769B80A05}">
      <dgm:prSet phldrT="[Texto]"/>
      <dgm:spPr/>
      <dgm:t>
        <a:bodyPr/>
        <a:lstStyle/>
        <a:p>
          <a:r>
            <a:rPr lang="pt-BR" dirty="0"/>
            <a:t>De onde elas vêm?	</a:t>
          </a:r>
        </a:p>
      </dgm:t>
    </dgm:pt>
    <dgm:pt modelId="{4D7811B3-4293-4C9D-93AE-EBD39AE97353}" type="parTrans" cxnId="{65F08383-701B-4EE0-92DF-D5B258CDE0FA}">
      <dgm:prSet/>
      <dgm:spPr/>
      <dgm:t>
        <a:bodyPr/>
        <a:lstStyle/>
        <a:p>
          <a:endParaRPr lang="pt-BR"/>
        </a:p>
      </dgm:t>
    </dgm:pt>
    <dgm:pt modelId="{626EDF29-FD4D-418F-9CD4-57435B6A296C}" type="sibTrans" cxnId="{65F08383-701B-4EE0-92DF-D5B258CDE0FA}">
      <dgm:prSet/>
      <dgm:spPr/>
      <dgm:t>
        <a:bodyPr/>
        <a:lstStyle/>
        <a:p>
          <a:endParaRPr lang="pt-BR"/>
        </a:p>
      </dgm:t>
    </dgm:pt>
    <dgm:pt modelId="{D5ED51CF-8EC2-4E1C-80E5-58E63CAE531C}">
      <dgm:prSet phldrT="[Texto]"/>
      <dgm:spPr/>
      <dgm:t>
        <a:bodyPr/>
        <a:lstStyle/>
        <a:p>
          <a:r>
            <a:rPr lang="pt-BR" dirty="0"/>
            <a:t>Por que são importantes?</a:t>
          </a:r>
        </a:p>
      </dgm:t>
    </dgm:pt>
    <dgm:pt modelId="{2D978B26-2D8D-4AA1-9E44-2996D98F50CA}" type="parTrans" cxnId="{C5012871-ADF1-4394-A71A-10E893242CC7}">
      <dgm:prSet/>
      <dgm:spPr/>
      <dgm:t>
        <a:bodyPr/>
        <a:lstStyle/>
        <a:p>
          <a:endParaRPr lang="pt-BR"/>
        </a:p>
      </dgm:t>
    </dgm:pt>
    <dgm:pt modelId="{06EF3102-B3F2-4B2B-AB86-17392B98357A}" type="sibTrans" cxnId="{C5012871-ADF1-4394-A71A-10E893242CC7}">
      <dgm:prSet/>
      <dgm:spPr/>
      <dgm:t>
        <a:bodyPr/>
        <a:lstStyle/>
        <a:p>
          <a:endParaRPr lang="pt-BR"/>
        </a:p>
      </dgm:t>
    </dgm:pt>
    <dgm:pt modelId="{7A41607C-3DFF-4186-A12E-B0BEF552784A}" type="pres">
      <dgm:prSet presAssocID="{EB857006-D884-4F5E-A59B-D94689494D5D}" presName="linear" presStyleCnt="0">
        <dgm:presLayoutVars>
          <dgm:dir/>
          <dgm:animLvl val="lvl"/>
          <dgm:resizeHandles val="exact"/>
        </dgm:presLayoutVars>
      </dgm:prSet>
      <dgm:spPr/>
    </dgm:pt>
    <dgm:pt modelId="{58FC8B74-5769-45F4-86C3-326281EA2779}" type="pres">
      <dgm:prSet presAssocID="{4F659B89-609D-468E-A755-F3ACA4ADF208}" presName="parentLin" presStyleCnt="0"/>
      <dgm:spPr/>
    </dgm:pt>
    <dgm:pt modelId="{D018C513-5B82-4F2F-98F2-89222BFDA693}" type="pres">
      <dgm:prSet presAssocID="{4F659B89-609D-468E-A755-F3ACA4ADF208}" presName="parentLeftMargin" presStyleLbl="node1" presStyleIdx="0" presStyleCnt="3"/>
      <dgm:spPr/>
    </dgm:pt>
    <dgm:pt modelId="{0DDA68DA-7D8A-4AB1-8481-AC7F489CE213}" type="pres">
      <dgm:prSet presAssocID="{4F659B89-609D-468E-A755-F3ACA4ADF20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CFAF3F4-5C2E-4D15-9955-6A593D90A44C}" type="pres">
      <dgm:prSet presAssocID="{4F659B89-609D-468E-A755-F3ACA4ADF208}" presName="negativeSpace" presStyleCnt="0"/>
      <dgm:spPr/>
    </dgm:pt>
    <dgm:pt modelId="{6E1DED7F-BFB5-480F-A13D-6BD8ABDEA337}" type="pres">
      <dgm:prSet presAssocID="{4F659B89-609D-468E-A755-F3ACA4ADF208}" presName="childText" presStyleLbl="conFgAcc1" presStyleIdx="0" presStyleCnt="3">
        <dgm:presLayoutVars>
          <dgm:bulletEnabled val="1"/>
        </dgm:presLayoutVars>
      </dgm:prSet>
      <dgm:spPr/>
    </dgm:pt>
    <dgm:pt modelId="{F5807CD3-0445-4992-B76A-DEB8BFC956A4}" type="pres">
      <dgm:prSet presAssocID="{1115B4BF-DA75-46E0-8165-36AC27055EDB}" presName="spaceBetweenRectangles" presStyleCnt="0"/>
      <dgm:spPr/>
    </dgm:pt>
    <dgm:pt modelId="{999C0841-F307-4E0D-9965-A30587A71B35}" type="pres">
      <dgm:prSet presAssocID="{64648AEB-99C1-4C0B-96E2-5E5769B80A05}" presName="parentLin" presStyleCnt="0"/>
      <dgm:spPr/>
    </dgm:pt>
    <dgm:pt modelId="{A787F107-DA4E-406A-AA88-71791220D52E}" type="pres">
      <dgm:prSet presAssocID="{64648AEB-99C1-4C0B-96E2-5E5769B80A05}" presName="parentLeftMargin" presStyleLbl="node1" presStyleIdx="0" presStyleCnt="3"/>
      <dgm:spPr/>
    </dgm:pt>
    <dgm:pt modelId="{53F97B77-3914-455D-B2D7-98854090CB79}" type="pres">
      <dgm:prSet presAssocID="{64648AEB-99C1-4C0B-96E2-5E5769B80A0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6E21072-BEEA-484E-A034-DA3FC820F4F2}" type="pres">
      <dgm:prSet presAssocID="{64648AEB-99C1-4C0B-96E2-5E5769B80A05}" presName="negativeSpace" presStyleCnt="0"/>
      <dgm:spPr/>
    </dgm:pt>
    <dgm:pt modelId="{689892AD-3A66-4AC3-AB32-D4F682BA219D}" type="pres">
      <dgm:prSet presAssocID="{64648AEB-99C1-4C0B-96E2-5E5769B80A05}" presName="childText" presStyleLbl="conFgAcc1" presStyleIdx="1" presStyleCnt="3">
        <dgm:presLayoutVars>
          <dgm:bulletEnabled val="1"/>
        </dgm:presLayoutVars>
      </dgm:prSet>
      <dgm:spPr/>
    </dgm:pt>
    <dgm:pt modelId="{1137F65A-EA6B-4A8A-B150-A81CBBAD3467}" type="pres">
      <dgm:prSet presAssocID="{626EDF29-FD4D-418F-9CD4-57435B6A296C}" presName="spaceBetweenRectangles" presStyleCnt="0"/>
      <dgm:spPr/>
    </dgm:pt>
    <dgm:pt modelId="{A49D0742-B8EE-4B8C-9C2A-D238C92042B2}" type="pres">
      <dgm:prSet presAssocID="{D5ED51CF-8EC2-4E1C-80E5-58E63CAE531C}" presName="parentLin" presStyleCnt="0"/>
      <dgm:spPr/>
    </dgm:pt>
    <dgm:pt modelId="{0BBE4AF7-ABA4-43E2-B93A-98D60C9497DB}" type="pres">
      <dgm:prSet presAssocID="{D5ED51CF-8EC2-4E1C-80E5-58E63CAE531C}" presName="parentLeftMargin" presStyleLbl="node1" presStyleIdx="1" presStyleCnt="3"/>
      <dgm:spPr/>
    </dgm:pt>
    <dgm:pt modelId="{15BAA880-6315-42B8-B3A6-F3599A7FD6F0}" type="pres">
      <dgm:prSet presAssocID="{D5ED51CF-8EC2-4E1C-80E5-58E63CAE531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B4A3169-DD6B-45D5-9172-649F21FA9147}" type="pres">
      <dgm:prSet presAssocID="{D5ED51CF-8EC2-4E1C-80E5-58E63CAE531C}" presName="negativeSpace" presStyleCnt="0"/>
      <dgm:spPr/>
    </dgm:pt>
    <dgm:pt modelId="{BBE2DFBC-2E9D-4E56-9CDB-88F404D004F5}" type="pres">
      <dgm:prSet presAssocID="{D5ED51CF-8EC2-4E1C-80E5-58E63CAE531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18F55B19-6790-417A-AB7D-945CEAAB5BAA}" type="presOf" srcId="{D5ED51CF-8EC2-4E1C-80E5-58E63CAE531C}" destId="{0BBE4AF7-ABA4-43E2-B93A-98D60C9497DB}" srcOrd="0" destOrd="0" presId="urn:microsoft.com/office/officeart/2005/8/layout/list1"/>
    <dgm:cxn modelId="{B9DFF62E-E936-4715-AF5E-82AC6F8C0A14}" type="presOf" srcId="{D5ED51CF-8EC2-4E1C-80E5-58E63CAE531C}" destId="{15BAA880-6315-42B8-B3A6-F3599A7FD6F0}" srcOrd="1" destOrd="0" presId="urn:microsoft.com/office/officeart/2005/8/layout/list1"/>
    <dgm:cxn modelId="{28A46A42-18C6-4C27-AD73-417E0ACC20F7}" type="presOf" srcId="{4F659B89-609D-468E-A755-F3ACA4ADF208}" destId="{0DDA68DA-7D8A-4AB1-8481-AC7F489CE213}" srcOrd="1" destOrd="0" presId="urn:microsoft.com/office/officeart/2005/8/layout/list1"/>
    <dgm:cxn modelId="{C5012871-ADF1-4394-A71A-10E893242CC7}" srcId="{EB857006-D884-4F5E-A59B-D94689494D5D}" destId="{D5ED51CF-8EC2-4E1C-80E5-58E63CAE531C}" srcOrd="2" destOrd="0" parTransId="{2D978B26-2D8D-4AA1-9E44-2996D98F50CA}" sibTransId="{06EF3102-B3F2-4B2B-AB86-17392B98357A}"/>
    <dgm:cxn modelId="{8459E37D-2256-4467-B2F6-804E920CEA99}" type="presOf" srcId="{4F659B89-609D-468E-A755-F3ACA4ADF208}" destId="{D018C513-5B82-4F2F-98F2-89222BFDA693}" srcOrd="0" destOrd="0" presId="urn:microsoft.com/office/officeart/2005/8/layout/list1"/>
    <dgm:cxn modelId="{947C3C7F-27C7-4DD1-8CDF-6163AF7D5A3E}" srcId="{EB857006-D884-4F5E-A59B-D94689494D5D}" destId="{4F659B89-609D-468E-A755-F3ACA4ADF208}" srcOrd="0" destOrd="0" parTransId="{F62CFF37-62F8-4920-8DCF-B510702DB6AE}" sibTransId="{1115B4BF-DA75-46E0-8165-36AC27055EDB}"/>
    <dgm:cxn modelId="{65F08383-701B-4EE0-92DF-D5B258CDE0FA}" srcId="{EB857006-D884-4F5E-A59B-D94689494D5D}" destId="{64648AEB-99C1-4C0B-96E2-5E5769B80A05}" srcOrd="1" destOrd="0" parTransId="{4D7811B3-4293-4C9D-93AE-EBD39AE97353}" sibTransId="{626EDF29-FD4D-418F-9CD4-57435B6A296C}"/>
    <dgm:cxn modelId="{7BB7AA98-0627-4604-B2A8-9EB792BAA8E1}" type="presOf" srcId="{64648AEB-99C1-4C0B-96E2-5E5769B80A05}" destId="{A787F107-DA4E-406A-AA88-71791220D52E}" srcOrd="0" destOrd="0" presId="urn:microsoft.com/office/officeart/2005/8/layout/list1"/>
    <dgm:cxn modelId="{0C4F5D9D-21B4-47A8-BD9E-ADCD7552063C}" type="presOf" srcId="{64648AEB-99C1-4C0B-96E2-5E5769B80A05}" destId="{53F97B77-3914-455D-B2D7-98854090CB79}" srcOrd="1" destOrd="0" presId="urn:microsoft.com/office/officeart/2005/8/layout/list1"/>
    <dgm:cxn modelId="{393B62EB-D104-44A9-B34D-9AEA7D284817}" type="presOf" srcId="{EB857006-D884-4F5E-A59B-D94689494D5D}" destId="{7A41607C-3DFF-4186-A12E-B0BEF552784A}" srcOrd="0" destOrd="0" presId="urn:microsoft.com/office/officeart/2005/8/layout/list1"/>
    <dgm:cxn modelId="{CF8B26D9-F681-4C16-83D2-113E523E9059}" type="presParOf" srcId="{7A41607C-3DFF-4186-A12E-B0BEF552784A}" destId="{58FC8B74-5769-45F4-86C3-326281EA2779}" srcOrd="0" destOrd="0" presId="urn:microsoft.com/office/officeart/2005/8/layout/list1"/>
    <dgm:cxn modelId="{EEA3DA73-1FC6-4C6E-9CE2-0EBA473AD756}" type="presParOf" srcId="{58FC8B74-5769-45F4-86C3-326281EA2779}" destId="{D018C513-5B82-4F2F-98F2-89222BFDA693}" srcOrd="0" destOrd="0" presId="urn:microsoft.com/office/officeart/2005/8/layout/list1"/>
    <dgm:cxn modelId="{BCFDB5DF-259E-41FF-BA77-2A9ED0203FFC}" type="presParOf" srcId="{58FC8B74-5769-45F4-86C3-326281EA2779}" destId="{0DDA68DA-7D8A-4AB1-8481-AC7F489CE213}" srcOrd="1" destOrd="0" presId="urn:microsoft.com/office/officeart/2005/8/layout/list1"/>
    <dgm:cxn modelId="{48BCED2B-A693-4BFB-B0BB-95B856F23791}" type="presParOf" srcId="{7A41607C-3DFF-4186-A12E-B0BEF552784A}" destId="{ECFAF3F4-5C2E-4D15-9955-6A593D90A44C}" srcOrd="1" destOrd="0" presId="urn:microsoft.com/office/officeart/2005/8/layout/list1"/>
    <dgm:cxn modelId="{88477E2B-B06B-418D-AC62-6765DB178ADF}" type="presParOf" srcId="{7A41607C-3DFF-4186-A12E-B0BEF552784A}" destId="{6E1DED7F-BFB5-480F-A13D-6BD8ABDEA337}" srcOrd="2" destOrd="0" presId="urn:microsoft.com/office/officeart/2005/8/layout/list1"/>
    <dgm:cxn modelId="{8469A438-3935-4E74-8026-3B5C8EDF0B94}" type="presParOf" srcId="{7A41607C-3DFF-4186-A12E-B0BEF552784A}" destId="{F5807CD3-0445-4992-B76A-DEB8BFC956A4}" srcOrd="3" destOrd="0" presId="urn:microsoft.com/office/officeart/2005/8/layout/list1"/>
    <dgm:cxn modelId="{8295E215-3D08-41B9-8796-9F511452277E}" type="presParOf" srcId="{7A41607C-3DFF-4186-A12E-B0BEF552784A}" destId="{999C0841-F307-4E0D-9965-A30587A71B35}" srcOrd="4" destOrd="0" presId="urn:microsoft.com/office/officeart/2005/8/layout/list1"/>
    <dgm:cxn modelId="{A3C7346F-56A9-4F60-82D9-65D96CDE1FA3}" type="presParOf" srcId="{999C0841-F307-4E0D-9965-A30587A71B35}" destId="{A787F107-DA4E-406A-AA88-71791220D52E}" srcOrd="0" destOrd="0" presId="urn:microsoft.com/office/officeart/2005/8/layout/list1"/>
    <dgm:cxn modelId="{23F4F45F-9040-4186-BAA3-3F2143CC2C2C}" type="presParOf" srcId="{999C0841-F307-4E0D-9965-A30587A71B35}" destId="{53F97B77-3914-455D-B2D7-98854090CB79}" srcOrd="1" destOrd="0" presId="urn:microsoft.com/office/officeart/2005/8/layout/list1"/>
    <dgm:cxn modelId="{8232C124-5BCE-4D31-8F94-7E29730668AE}" type="presParOf" srcId="{7A41607C-3DFF-4186-A12E-B0BEF552784A}" destId="{36E21072-BEEA-484E-A034-DA3FC820F4F2}" srcOrd="5" destOrd="0" presId="urn:microsoft.com/office/officeart/2005/8/layout/list1"/>
    <dgm:cxn modelId="{7CD94304-A906-4C0D-8EBA-39BD7837F8BB}" type="presParOf" srcId="{7A41607C-3DFF-4186-A12E-B0BEF552784A}" destId="{689892AD-3A66-4AC3-AB32-D4F682BA219D}" srcOrd="6" destOrd="0" presId="urn:microsoft.com/office/officeart/2005/8/layout/list1"/>
    <dgm:cxn modelId="{560A917D-AB55-446F-B04C-09CA3BCA93A3}" type="presParOf" srcId="{7A41607C-3DFF-4186-A12E-B0BEF552784A}" destId="{1137F65A-EA6B-4A8A-B150-A81CBBAD3467}" srcOrd="7" destOrd="0" presId="urn:microsoft.com/office/officeart/2005/8/layout/list1"/>
    <dgm:cxn modelId="{F1268D97-8347-4CF0-A062-CFFCA5C636A2}" type="presParOf" srcId="{7A41607C-3DFF-4186-A12E-B0BEF552784A}" destId="{A49D0742-B8EE-4B8C-9C2A-D238C92042B2}" srcOrd="8" destOrd="0" presId="urn:microsoft.com/office/officeart/2005/8/layout/list1"/>
    <dgm:cxn modelId="{2E0DED31-2DEF-49DD-9186-2149312DB580}" type="presParOf" srcId="{A49D0742-B8EE-4B8C-9C2A-D238C92042B2}" destId="{0BBE4AF7-ABA4-43E2-B93A-98D60C9497DB}" srcOrd="0" destOrd="0" presId="urn:microsoft.com/office/officeart/2005/8/layout/list1"/>
    <dgm:cxn modelId="{D584F9E2-EA84-4DBC-8C00-D8D18A93D019}" type="presParOf" srcId="{A49D0742-B8EE-4B8C-9C2A-D238C92042B2}" destId="{15BAA880-6315-42B8-B3A6-F3599A7FD6F0}" srcOrd="1" destOrd="0" presId="urn:microsoft.com/office/officeart/2005/8/layout/list1"/>
    <dgm:cxn modelId="{8666D752-5961-4B46-A3EE-6795F7B68E8F}" type="presParOf" srcId="{7A41607C-3DFF-4186-A12E-B0BEF552784A}" destId="{FB4A3169-DD6B-45D5-9172-649F21FA9147}" srcOrd="9" destOrd="0" presId="urn:microsoft.com/office/officeart/2005/8/layout/list1"/>
    <dgm:cxn modelId="{0BBA017C-0B9D-400F-BBA4-FCDCA7726819}" type="presParOf" srcId="{7A41607C-3DFF-4186-A12E-B0BEF552784A}" destId="{BBE2DFBC-2E9D-4E56-9CDB-88F404D004F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1DED7F-BFB5-480F-A13D-6BD8ABDEA337}">
      <dsp:nvSpPr>
        <dsp:cNvPr id="0" name=""/>
        <dsp:cNvSpPr/>
      </dsp:nvSpPr>
      <dsp:spPr>
        <a:xfrm>
          <a:off x="0" y="373564"/>
          <a:ext cx="5559056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DA68DA-7D8A-4AB1-8481-AC7F489CE213}">
      <dsp:nvSpPr>
        <dsp:cNvPr id="0" name=""/>
        <dsp:cNvSpPr/>
      </dsp:nvSpPr>
      <dsp:spPr>
        <a:xfrm>
          <a:off x="277952" y="48844"/>
          <a:ext cx="3891339" cy="6494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083" tIns="0" rIns="14708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Como as Ondas Gravitacionais se comportam?</a:t>
          </a:r>
        </a:p>
      </dsp:txBody>
      <dsp:txXfrm>
        <a:off x="309655" y="80547"/>
        <a:ext cx="3827933" cy="586034"/>
      </dsp:txXfrm>
    </dsp:sp>
    <dsp:sp modelId="{689892AD-3A66-4AC3-AB32-D4F682BA219D}">
      <dsp:nvSpPr>
        <dsp:cNvPr id="0" name=""/>
        <dsp:cNvSpPr/>
      </dsp:nvSpPr>
      <dsp:spPr>
        <a:xfrm>
          <a:off x="0" y="1371484"/>
          <a:ext cx="5559056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-6164083"/>
              <a:satOff val="6281"/>
              <a:lumOff val="-1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F97B77-3914-455D-B2D7-98854090CB79}">
      <dsp:nvSpPr>
        <dsp:cNvPr id="0" name=""/>
        <dsp:cNvSpPr/>
      </dsp:nvSpPr>
      <dsp:spPr>
        <a:xfrm>
          <a:off x="277952" y="1046764"/>
          <a:ext cx="3891339" cy="649440"/>
        </a:xfrm>
        <a:prstGeom prst="roundRect">
          <a:avLst/>
        </a:prstGeom>
        <a:solidFill>
          <a:schemeClr val="accent3">
            <a:hueOff val="-6164083"/>
            <a:satOff val="6281"/>
            <a:lumOff val="-117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083" tIns="0" rIns="14708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De onde elas vêm?	</a:t>
          </a:r>
        </a:p>
      </dsp:txBody>
      <dsp:txXfrm>
        <a:off x="309655" y="1078467"/>
        <a:ext cx="3827933" cy="586034"/>
      </dsp:txXfrm>
    </dsp:sp>
    <dsp:sp modelId="{BBE2DFBC-2E9D-4E56-9CDB-88F404D004F5}">
      <dsp:nvSpPr>
        <dsp:cNvPr id="0" name=""/>
        <dsp:cNvSpPr/>
      </dsp:nvSpPr>
      <dsp:spPr>
        <a:xfrm>
          <a:off x="0" y="2369405"/>
          <a:ext cx="5559056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-12328166"/>
              <a:satOff val="12562"/>
              <a:lumOff val="-235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BAA880-6315-42B8-B3A6-F3599A7FD6F0}">
      <dsp:nvSpPr>
        <dsp:cNvPr id="0" name=""/>
        <dsp:cNvSpPr/>
      </dsp:nvSpPr>
      <dsp:spPr>
        <a:xfrm>
          <a:off x="277952" y="2044684"/>
          <a:ext cx="3891339" cy="649440"/>
        </a:xfrm>
        <a:prstGeom prst="roundRect">
          <a:avLst/>
        </a:prstGeom>
        <a:solidFill>
          <a:schemeClr val="accent3">
            <a:hueOff val="-12328166"/>
            <a:satOff val="12562"/>
            <a:lumOff val="-235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083" tIns="0" rIns="14708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Por que são importantes?</a:t>
          </a:r>
        </a:p>
      </dsp:txBody>
      <dsp:txXfrm>
        <a:off x="309655" y="2076387"/>
        <a:ext cx="3827933" cy="586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10" Type="http://schemas.openxmlformats.org/officeDocument/2006/relationships/image" Target="../media/image6.png"/><Relationship Id="rId4" Type="http://schemas.openxmlformats.org/officeDocument/2006/relationships/tags" Target="../tags/tag11.xml"/><Relationship Id="rId9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9.xml"/><Relationship Id="rId4" Type="http://schemas.openxmlformats.org/officeDocument/2006/relationships/tags" Target="../tags/tag1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>
            <p:custDataLst>
              <p:tags r:id="rId1"/>
            </p:custData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>
              <p:custDataLst>
                <p:tags r:id="rId7"/>
              </p:custData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0023B9EE-4966-4DC2-ABAB-588FA9C24038}" type="datetimeFigureOut">
              <a:rPr lang="pt-BR" smtClean="0"/>
              <a:t>30/11/2017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B3D28594-468A-4068-BA2B-7EA4DACBA147}" type="slidenum">
              <a:rPr lang="pt-BR" smtClean="0"/>
              <a:t>‹nº›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230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B9EE-4966-4DC2-ABAB-588FA9C24038}" type="datetimeFigureOut">
              <a:rPr lang="pt-BR" smtClean="0"/>
              <a:t>30/11/2017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8594-468A-4068-BA2B-7EA4DACBA1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9055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B9EE-4966-4DC2-ABAB-588FA9C24038}" type="datetimeFigureOut">
              <a:rPr lang="pt-BR" smtClean="0"/>
              <a:t>30/11/2017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8594-468A-4068-BA2B-7EA4DACBA147}" type="slidenum">
              <a:rPr lang="pt-BR" smtClean="0"/>
              <a:t>‹nº›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650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B9EE-4966-4DC2-ABAB-588FA9C24038}" type="datetimeFigureOut">
              <a:rPr lang="pt-BR" smtClean="0"/>
              <a:t>30/11/2017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8594-468A-4068-BA2B-7EA4DACBA147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3862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B9EE-4966-4DC2-ABAB-588FA9C24038}" type="datetimeFigureOut">
              <a:rPr lang="pt-BR" smtClean="0"/>
              <a:t>30/11/2017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8594-468A-4068-BA2B-7EA4DACBA1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3740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B9EE-4966-4DC2-ABAB-588FA9C24038}" type="datetimeFigureOut">
              <a:rPr lang="pt-BR" smtClean="0"/>
              <a:t>30/11/2017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8594-468A-4068-BA2B-7EA4DACBA147}" type="slidenum">
              <a:rPr lang="pt-BR" smtClean="0"/>
              <a:t>‹nº›</a:t>
            </a:fld>
            <a:endParaRPr lang="pt-BR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727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B9EE-4966-4DC2-ABAB-588FA9C24038}" type="datetimeFigureOut">
              <a:rPr lang="pt-BR" smtClean="0"/>
              <a:t>30/11/2017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8594-468A-4068-BA2B-7EA4DACBA147}" type="slidenum">
              <a:rPr lang="pt-BR" smtClean="0"/>
              <a:t>‹nº›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1845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B9EE-4966-4DC2-ABAB-588FA9C24038}" type="datetimeFigureOut">
              <a:rPr lang="pt-BR" smtClean="0"/>
              <a:t>30/11/2017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8594-468A-4068-BA2B-7EA4DACBA147}" type="slidenum">
              <a:rPr lang="pt-BR" smtClean="0"/>
              <a:t>‹nº›</a:t>
            </a:fld>
            <a:endParaRPr 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50195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B9EE-4966-4DC2-ABAB-588FA9C24038}" type="datetimeFigureOut">
              <a:rPr lang="pt-BR" smtClean="0"/>
              <a:t>30/11/2017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8594-468A-4068-BA2B-7EA4DACBA147}" type="slidenum">
              <a:rPr lang="pt-BR" smtClean="0"/>
              <a:t>‹nº›</a:t>
            </a:fld>
            <a:endParaRPr 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40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0023B9EE-4966-4DC2-ABAB-588FA9C24038}" type="datetimeFigureOut">
              <a:rPr lang="pt-BR" smtClean="0"/>
              <a:t>30/11/2017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3D28594-468A-4068-BA2B-7EA4DACBA1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6590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B9EE-4966-4DC2-ABAB-588FA9C24038}" type="datetimeFigureOut">
              <a:rPr lang="pt-BR" smtClean="0"/>
              <a:t>30/11/2017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8594-468A-4068-BA2B-7EA4DACBA147}" type="slidenum">
              <a:rPr lang="pt-BR" smtClean="0"/>
              <a:t>‹nº›</a:t>
            </a:fld>
            <a:endParaRPr lang="pt-BR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181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B9EE-4966-4DC2-ABAB-588FA9C24038}" type="datetimeFigureOut">
              <a:rPr lang="pt-BR" smtClean="0"/>
              <a:t>30/11/2017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8594-468A-4068-BA2B-7EA4DACBA1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6702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B9EE-4966-4DC2-ABAB-588FA9C24038}" type="datetimeFigureOut">
              <a:rPr lang="pt-BR" smtClean="0"/>
              <a:t>30/11/2017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8594-468A-4068-BA2B-7EA4DACBA147}" type="slidenum">
              <a:rPr lang="pt-BR" smtClean="0"/>
              <a:t>‹nº›</a:t>
            </a:fld>
            <a:endParaRPr lang="pt-BR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038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B9EE-4966-4DC2-ABAB-588FA9C24038}" type="datetimeFigureOut">
              <a:rPr lang="pt-BR" smtClean="0"/>
              <a:t>30/11/2017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8594-468A-4068-BA2B-7EA4DACBA147}" type="slidenum">
              <a:rPr lang="pt-BR" smtClean="0"/>
              <a:t>‹nº›</a:t>
            </a:fld>
            <a:endParaRPr 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845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0023B9EE-4966-4DC2-ABAB-588FA9C24038}" type="datetimeFigureOut">
              <a:rPr lang="pt-BR" smtClean="0"/>
              <a:t>30/11/2017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B3D28594-468A-4068-BA2B-7EA4DACBA1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6122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B9EE-4966-4DC2-ABAB-588FA9C24038}" type="datetimeFigureOut">
              <a:rPr lang="pt-BR" smtClean="0"/>
              <a:t>30/11/2017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8594-468A-4068-BA2B-7EA4DACBA147}" type="slidenum">
              <a:rPr lang="pt-BR" smtClean="0"/>
              <a:t>‹nº›</a:t>
            </a:fld>
            <a:endParaRPr lang="pt-B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586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  <p:custDataLst>
              <p:tags r:id="rId2"/>
            </p:custDataLst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0023B9EE-4966-4DC2-ABAB-588FA9C24038}" type="datetimeFigureOut">
              <a:rPr lang="pt-BR" smtClean="0"/>
              <a:t>30/11/2017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3D28594-468A-4068-BA2B-7EA4DACBA1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8137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5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4.xml"/><Relationship Id="rId27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>
            <p:custDataLst>
              <p:tags r:id="rId19"/>
            </p:custData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>
              <p:custDataLst>
                <p:tags r:id="rId25"/>
              </p:custData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023B9EE-4966-4DC2-ABAB-588FA9C24038}" type="datetimeFigureOut">
              <a:rPr lang="pt-BR" smtClean="0"/>
              <a:t>30/11/2017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3D28594-468A-4068-BA2B-7EA4DACBA1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7489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5" Type="http://schemas.openxmlformats.org/officeDocument/2006/relationships/image" Target="../media/image7.jpeg"/><Relationship Id="rId4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8.xml"/><Relationship Id="rId4" Type="http://schemas.openxmlformats.org/officeDocument/2006/relationships/tags" Target="../tags/tag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tags" Target="../tags/tag52.xml"/><Relationship Id="rId18" Type="http://schemas.openxmlformats.org/officeDocument/2006/relationships/image" Target="../media/image9.jpg"/><Relationship Id="rId3" Type="http://schemas.openxmlformats.org/officeDocument/2006/relationships/tags" Target="../tags/tag42.xml"/><Relationship Id="rId7" Type="http://schemas.openxmlformats.org/officeDocument/2006/relationships/tags" Target="../tags/tag46.xml"/><Relationship Id="rId12" Type="http://schemas.openxmlformats.org/officeDocument/2006/relationships/tags" Target="../tags/tag51.xml"/><Relationship Id="rId17" Type="http://schemas.openxmlformats.org/officeDocument/2006/relationships/slideLayout" Target="../slideLayouts/slideLayout7.xml"/><Relationship Id="rId2" Type="http://schemas.openxmlformats.org/officeDocument/2006/relationships/tags" Target="../tags/tag41.xml"/><Relationship Id="rId16" Type="http://schemas.openxmlformats.org/officeDocument/2006/relationships/tags" Target="../tags/tag55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tags" Target="../tags/tag50.xml"/><Relationship Id="rId5" Type="http://schemas.openxmlformats.org/officeDocument/2006/relationships/tags" Target="../tags/tag44.xml"/><Relationship Id="rId15" Type="http://schemas.openxmlformats.org/officeDocument/2006/relationships/tags" Target="../tags/tag54.xml"/><Relationship Id="rId10" Type="http://schemas.openxmlformats.org/officeDocument/2006/relationships/tags" Target="../tags/tag49.xml"/><Relationship Id="rId4" Type="http://schemas.openxmlformats.org/officeDocument/2006/relationships/tags" Target="../tags/tag43.xml"/><Relationship Id="rId9" Type="http://schemas.openxmlformats.org/officeDocument/2006/relationships/tags" Target="../tags/tag48.xml"/><Relationship Id="rId14" Type="http://schemas.openxmlformats.org/officeDocument/2006/relationships/tags" Target="../tags/tag5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1AF439-9CB0-4483-94AB-4B24FA0D5745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692398" y="1871131"/>
            <a:ext cx="6815669" cy="1515533"/>
          </a:xfrm>
          <a:noFill/>
          <a:ln>
            <a:noFill/>
          </a:ln>
        </p:spPr>
        <p:txBody>
          <a:bodyPr/>
          <a:lstStyle/>
          <a:p>
            <a:r>
              <a:rPr lang="pt-BR" dirty="0"/>
              <a:t>Ondas Gravitacionais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806EE5F-655E-49BD-8307-6DFA289C1893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692398" y="3657597"/>
            <a:ext cx="6815669" cy="1320802"/>
          </a:xfrm>
        </p:spPr>
        <p:txBody>
          <a:bodyPr/>
          <a:lstStyle/>
          <a:p>
            <a:r>
              <a:rPr lang="pt-BR" dirty="0"/>
              <a:t>Uma nova forma de enxergar o espaço-tempo</a:t>
            </a:r>
          </a:p>
        </p:txBody>
      </p:sp>
    </p:spTree>
    <p:extLst>
      <p:ext uri="{BB962C8B-B14F-4D97-AF65-F5344CB8AC3E}">
        <p14:creationId xmlns:p14="http://schemas.microsoft.com/office/powerpoint/2010/main" val="1309985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>
          <a:gsLst>
            <a:gs pos="20000">
              <a:schemeClr val="accent1">
                <a:lumMod val="5000"/>
                <a:lumOff val="95000"/>
              </a:schemeClr>
            </a:gs>
            <a:gs pos="43000">
              <a:schemeClr val="accent1">
                <a:lumMod val="45000"/>
                <a:lumOff val="55000"/>
              </a:schemeClr>
            </a:gs>
            <a:gs pos="95000">
              <a:schemeClr val="accent1">
                <a:lumMod val="45000"/>
                <a:lumOff val="55000"/>
              </a:schemeClr>
            </a:gs>
            <a:gs pos="46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09E0718-0BE0-49BC-8C93-33E5E8F0F44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295399" y="1883832"/>
            <a:ext cx="6241816" cy="1371600"/>
          </a:xfrm>
        </p:spPr>
        <p:txBody>
          <a:bodyPr/>
          <a:lstStyle/>
          <a:p>
            <a:r>
              <a:rPr lang="pt-BR" dirty="0"/>
              <a:t>A Teoria da Relatividade Geral</a:t>
            </a:r>
          </a:p>
        </p:txBody>
      </p:sp>
      <p:pic>
        <p:nvPicPr>
          <p:cNvPr id="3" name="Espaço Reservado para Imagem 2">
            <a:extLst>
              <a:ext uri="{FF2B5EF4-FFF2-40B4-BE49-F238E27FC236}">
                <a16:creationId xmlns:a16="http://schemas.microsoft.com/office/drawing/2014/main" id="{A925C156-445D-4799-B811-BFEF23A38AFD}"/>
              </a:ext>
            </a:extLst>
          </p:cNvPr>
          <p:cNvPicPr>
            <a:picLocks noGrp="1" noChangeAspect="1"/>
          </p:cNvPicPr>
          <p:nvPr>
            <p:ph type="pic" idx="1"/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7" r="7317"/>
          <a:stretch>
            <a:fillRect/>
          </a:stretch>
        </p:blipFill>
        <p:spPr/>
      </p:pic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F0636CB-139D-4DE7-B4B4-A06AD3C5E599}"/>
              </a:ext>
            </a:extLst>
          </p:cNvPr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1295399" y="3255432"/>
            <a:ext cx="6241816" cy="1828800"/>
          </a:xfrm>
        </p:spPr>
        <p:txBody>
          <a:bodyPr/>
          <a:lstStyle/>
          <a:p>
            <a:r>
              <a:rPr lang="pt-BR" dirty="0"/>
              <a:t>Publicada por Einstein em 1915 a Teoria da Relatividade Geral, ou simplesmente Relatividade Geral é a teoria geométrica da gravitação que fornece uma descrição unificada da gravidade e do espaço-tempo.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01788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0">
              <a:schemeClr val="accent1">
                <a:lumMod val="5000"/>
                <a:lumOff val="95000"/>
              </a:schemeClr>
            </a:gs>
            <a:gs pos="43000">
              <a:schemeClr val="accent1">
                <a:lumMod val="45000"/>
                <a:lumOff val="55000"/>
              </a:schemeClr>
            </a:gs>
            <a:gs pos="95000">
              <a:schemeClr val="accent1">
                <a:lumMod val="45000"/>
                <a:lumOff val="55000"/>
              </a:schemeClr>
            </a:gs>
            <a:gs pos="46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146CBC-EE9A-4D84-B8D6-745E5EC79549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295402" y="982132"/>
            <a:ext cx="9601196" cy="1303867"/>
          </a:xfrm>
        </p:spPr>
        <p:txBody>
          <a:bodyPr/>
          <a:lstStyle/>
          <a:p>
            <a:r>
              <a:rPr lang="pt-BR" dirty="0"/>
              <a:t>Uma antiga teoria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0B72F1-F55A-43A8-98F9-8061EFFF15AE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295402" y="2556933"/>
            <a:ext cx="9601196" cy="498864"/>
          </a:xfrm>
        </p:spPr>
        <p:txBody>
          <a:bodyPr>
            <a:normAutofit/>
          </a:bodyPr>
          <a:lstStyle/>
          <a:p>
            <a:r>
              <a:rPr lang="pt-BR" sz="2000" dirty="0"/>
              <a:t>A teoria das ondas gravitacionais surgiu muito antes de podermos medi-las.</a:t>
            </a: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086080F7-C63D-43FC-B3D6-5843BAB4C445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1295402" y="3055796"/>
            <a:ext cx="9601196" cy="67399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Joseph Weber, um cientista dos Estados Unidos alegou ter detectado ondas gravitacionais com uma antena de alumínio, contudo outros cientistas não comprovaram sua descoberta.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D3EF9BB1-633B-4808-A27E-C6C940DFED6E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1295402" y="3747380"/>
            <a:ext cx="9601196" cy="8246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A primeira vez que a teoria ganhou força, foi quando pesquisadores descobriram um sistema binário formado por um pulsar que perdia força em forma de ondas gravitacionais.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153149E1-B90B-4116-9062-0B4A6D2A01CE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1295402" y="4589591"/>
            <a:ext cx="9601196" cy="8246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A teoria só foi comprovada cientificamente com a criação do LIGO e seus primeiros sinais capturados em 14 de Setembro de 2015.</a:t>
            </a:r>
          </a:p>
        </p:txBody>
      </p:sp>
    </p:spTree>
    <p:extLst>
      <p:ext uri="{BB962C8B-B14F-4D97-AF65-F5344CB8AC3E}">
        <p14:creationId xmlns:p14="http://schemas.microsoft.com/office/powerpoint/2010/main" val="135745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" presetClass="emph" presetSubtype="2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" presetClass="emph" presetSubtype="2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3" presetClass="emph" presetSubtype="2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" presetClass="emph" presetSubtype="2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2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11" grpId="0" build="allAtOnce"/>
      <p:bldP spid="11" grpId="1" build="p"/>
      <p:bldP spid="12" grpId="0" build="allAtOnce"/>
      <p:bldP spid="12" grpId="1" build="p"/>
      <p:bldP spid="13" grpId="0" build="allAtOnce"/>
      <p:bldP spid="13" grpI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0">
              <a:schemeClr val="accent1">
                <a:lumMod val="5000"/>
                <a:lumOff val="95000"/>
              </a:schemeClr>
            </a:gs>
            <a:gs pos="43000">
              <a:schemeClr val="accent1">
                <a:lumMod val="45000"/>
                <a:lumOff val="55000"/>
              </a:schemeClr>
            </a:gs>
            <a:gs pos="95000">
              <a:schemeClr val="accent1">
                <a:lumMod val="45000"/>
                <a:lumOff val="55000"/>
              </a:schemeClr>
            </a:gs>
            <a:gs pos="46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17E0D6F-1732-4986-A02A-DFDBA7425088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295402" y="982132"/>
            <a:ext cx="9601196" cy="1303867"/>
          </a:xfrm>
        </p:spPr>
        <p:txBody>
          <a:bodyPr/>
          <a:lstStyle/>
          <a:p>
            <a:r>
              <a:rPr lang="pt-BR" dirty="0"/>
              <a:t>O que são as Ondas Gravitacionais?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4B9ED82D-F63F-4030-99E2-AE7A5DE03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75" y="2663825"/>
            <a:ext cx="5810250" cy="3105150"/>
          </a:xfrm>
        </p:spPr>
      </p:pic>
    </p:spTree>
    <p:extLst>
      <p:ext uri="{BB962C8B-B14F-4D97-AF65-F5344CB8AC3E}">
        <p14:creationId xmlns:p14="http://schemas.microsoft.com/office/powerpoint/2010/main" val="4145451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0">
              <a:schemeClr val="accent1">
                <a:lumMod val="45000"/>
                <a:lumOff val="55000"/>
              </a:schemeClr>
            </a:gs>
            <a:gs pos="55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C855BE-C683-446D-85CD-2175BBAFEA01}"/>
              </a:ext>
            </a:extLst>
          </p:cNvPr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4262467" y="703341"/>
            <a:ext cx="5151437" cy="684212"/>
          </a:xfrm>
        </p:spPr>
        <p:txBody>
          <a:bodyPr>
            <a:normAutofit fontScale="90000"/>
          </a:bodyPr>
          <a:lstStyle/>
          <a:p>
            <a:r>
              <a:rPr lang="pt-BR" dirty="0"/>
              <a:t>LIGO</a:t>
            </a:r>
          </a:p>
        </p:txBody>
      </p: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6C561A1D-C11F-4218-A8E3-494145B0FC79}"/>
              </a:ext>
            </a:extLst>
          </p:cNvPr>
          <p:cNvGrpSpPr/>
          <p:nvPr/>
        </p:nvGrpSpPr>
        <p:grpSpPr>
          <a:xfrm>
            <a:off x="3960177" y="4510032"/>
            <a:ext cx="4361706" cy="975525"/>
            <a:chOff x="3981796" y="4624611"/>
            <a:chExt cx="4882139" cy="1484994"/>
          </a:xfrm>
        </p:grpSpPr>
        <p:sp>
          <p:nvSpPr>
            <p:cNvPr id="5" name="Seta: para a Direita 4">
              <a:extLst>
                <a:ext uri="{FF2B5EF4-FFF2-40B4-BE49-F238E27FC236}">
                  <a16:creationId xmlns:a16="http://schemas.microsoft.com/office/drawing/2014/main" id="{91A63833-E297-431C-8FB9-9ACED70E7EFB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5792864" y="4624611"/>
              <a:ext cx="1410342" cy="548010"/>
            </a:xfrm>
            <a:prstGeom prst="rightArrow">
              <a:avLst/>
            </a:prstGeom>
            <a:solidFill>
              <a:srgbClr val="C00000"/>
            </a:solidFill>
            <a:ln w="1587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Seta: para a Esquerda 6">
              <a:extLst>
                <a:ext uri="{FF2B5EF4-FFF2-40B4-BE49-F238E27FC236}">
                  <a16:creationId xmlns:a16="http://schemas.microsoft.com/office/drawing/2014/main" id="{EF0A0AAB-5BAE-41F6-A1A9-82933769FEA5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5792865" y="5569605"/>
              <a:ext cx="1260000" cy="540000"/>
            </a:xfrm>
            <a:prstGeom prst="leftArrow">
              <a:avLst/>
            </a:prstGeom>
            <a:solidFill>
              <a:srgbClr val="C00000"/>
            </a:solidFill>
            <a:ln w="1587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BFC86DC8-8202-4B4B-82C3-866C7E448279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5024212" y="5372988"/>
              <a:ext cx="2797307" cy="6141"/>
            </a:xfrm>
            <a:prstGeom prst="line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tângulo: Biselado 45">
              <a:extLst>
                <a:ext uri="{FF2B5EF4-FFF2-40B4-BE49-F238E27FC236}">
                  <a16:creationId xmlns:a16="http://schemas.microsoft.com/office/drawing/2014/main" id="{2EDC9A4C-BCB1-4D71-BA96-046A09A7B262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7821519" y="4810441"/>
              <a:ext cx="1042416" cy="1042416"/>
            </a:xfrm>
            <a:prstGeom prst="bevel">
              <a:avLst/>
            </a:prstGeom>
            <a:solidFill>
              <a:schemeClr val="accent1"/>
            </a:solidFill>
            <a:ln w="15875" cap="flat" cmpd="sng" algn="ctr">
              <a:solidFill>
                <a:schemeClr val="accent1">
                  <a:shade val="50000"/>
                </a:scheme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/>
                <a:t>Espelho</a:t>
              </a:r>
            </a:p>
          </p:txBody>
        </p:sp>
        <p:sp>
          <p:nvSpPr>
            <p:cNvPr id="11" name="Retângulo: Biselado 10">
              <a:extLst>
                <a:ext uri="{FF2B5EF4-FFF2-40B4-BE49-F238E27FC236}">
                  <a16:creationId xmlns:a16="http://schemas.microsoft.com/office/drawing/2014/main" id="{82F08CB6-25AE-43DB-A649-D0A8221A2263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981796" y="4857921"/>
              <a:ext cx="1042416" cy="1042416"/>
            </a:xfrm>
            <a:prstGeom prst="bevel">
              <a:avLst/>
            </a:prstGeom>
            <a:solidFill>
              <a:schemeClr val="accent1"/>
            </a:solidFill>
            <a:ln w="15875" cap="flat" cmpd="sng" algn="ctr">
              <a:solidFill>
                <a:schemeClr val="accent1">
                  <a:shade val="50000"/>
                </a:scheme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/>
                <a:t>Espelho</a:t>
              </a:r>
            </a:p>
          </p:txBody>
        </p:sp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5409091D-4D7F-4547-9E09-D508AE99809D}"/>
              </a:ext>
            </a:extLst>
          </p:cNvPr>
          <p:cNvGrpSpPr/>
          <p:nvPr/>
        </p:nvGrpSpPr>
        <p:grpSpPr>
          <a:xfrm rot="5400000">
            <a:off x="1394115" y="2206599"/>
            <a:ext cx="3644131" cy="1040165"/>
            <a:chOff x="3951430" y="4749942"/>
            <a:chExt cx="4802637" cy="1344796"/>
          </a:xfrm>
        </p:grpSpPr>
        <p:sp>
          <p:nvSpPr>
            <p:cNvPr id="63" name="Seta: para a Direita 62">
              <a:extLst>
                <a:ext uri="{FF2B5EF4-FFF2-40B4-BE49-F238E27FC236}">
                  <a16:creationId xmlns:a16="http://schemas.microsoft.com/office/drawing/2014/main" id="{88E19BD0-CDC6-47AC-A67F-C3CF5F14824D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5621278" y="4749942"/>
              <a:ext cx="1485021" cy="460778"/>
            </a:xfrm>
            <a:prstGeom prst="rightArrow">
              <a:avLst/>
            </a:prstGeom>
            <a:solidFill>
              <a:srgbClr val="C00000"/>
            </a:solidFill>
            <a:ln w="1587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Seta: para a Esquerda 63">
              <a:extLst>
                <a:ext uri="{FF2B5EF4-FFF2-40B4-BE49-F238E27FC236}">
                  <a16:creationId xmlns:a16="http://schemas.microsoft.com/office/drawing/2014/main" id="{6470A438-3D59-46CB-A5B7-4470875D778E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5610237" y="5633960"/>
              <a:ext cx="1485021" cy="460778"/>
            </a:xfrm>
            <a:prstGeom prst="leftArrow">
              <a:avLst/>
            </a:prstGeom>
            <a:solidFill>
              <a:srgbClr val="C00000"/>
            </a:solidFill>
            <a:ln w="1587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65" name="Retângulo: Biselado 64">
              <a:extLst>
                <a:ext uri="{FF2B5EF4-FFF2-40B4-BE49-F238E27FC236}">
                  <a16:creationId xmlns:a16="http://schemas.microsoft.com/office/drawing/2014/main" id="{3974C6ED-0217-4CAD-9683-7E51A45A85B3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3951430" y="4980178"/>
              <a:ext cx="1228819" cy="884321"/>
            </a:xfrm>
            <a:prstGeom prst="bevel">
              <a:avLst/>
            </a:prstGeom>
            <a:solidFill>
              <a:schemeClr val="accent1"/>
            </a:solidFill>
            <a:ln w="15875" cap="flat" cmpd="sng" algn="ctr">
              <a:solidFill>
                <a:schemeClr val="accent1">
                  <a:shade val="50000"/>
                </a:scheme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/>
                <a:t>Espelho</a:t>
              </a:r>
            </a:p>
          </p:txBody>
        </p:sp>
        <p:sp>
          <p:nvSpPr>
            <p:cNvPr id="67" name="Retângulo: Biselado 66">
              <a:extLst>
                <a:ext uri="{FF2B5EF4-FFF2-40B4-BE49-F238E27FC236}">
                  <a16:creationId xmlns:a16="http://schemas.microsoft.com/office/drawing/2014/main" id="{DE1583DE-80B9-4B98-9411-5D516732466A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7525248" y="4980177"/>
              <a:ext cx="1228819" cy="884321"/>
            </a:xfrm>
            <a:prstGeom prst="bevel">
              <a:avLst/>
            </a:prstGeom>
            <a:solidFill>
              <a:schemeClr val="accent1"/>
            </a:solidFill>
            <a:ln w="15875" cap="flat" cmpd="sng" algn="ctr">
              <a:solidFill>
                <a:schemeClr val="accent1">
                  <a:shade val="50000"/>
                </a:scheme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/>
                <a:t>Espelho</a:t>
              </a:r>
            </a:p>
          </p:txBody>
        </p:sp>
      </p:grp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0596B797-9A18-4F51-A52D-7555EBE55B8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636622" y="5116197"/>
            <a:ext cx="931295" cy="528489"/>
          </a:xfrm>
          <a:prstGeom prst="rect">
            <a:avLst/>
          </a:prstGeom>
          <a:noFill/>
          <a:ln/>
        </p:spPr>
        <p:txBody>
          <a:bodyPr wrap="square" rtlCol="0">
            <a:spAutoFit/>
          </a:bodyPr>
          <a:lstStyle/>
          <a:p>
            <a:r>
              <a:rPr lang="pt-BR" dirty="0"/>
              <a:t>Divisor de Feixe</a:t>
            </a:r>
          </a:p>
        </p:txBody>
      </p:sp>
      <p:sp>
        <p:nvSpPr>
          <p:cNvPr id="71" name="Cubo 70">
            <a:extLst>
              <a:ext uri="{FF2B5EF4-FFF2-40B4-BE49-F238E27FC236}">
                <a16:creationId xmlns:a16="http://schemas.microsoft.com/office/drawing/2014/main" id="{B7705570-93CB-4E10-B615-A54C9A12E39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102270" y="5743255"/>
            <a:ext cx="313252" cy="301994"/>
          </a:xfrm>
          <a:prstGeom prst="cube">
            <a:avLst/>
          </a:prstGeom>
          <a:solidFill>
            <a:schemeClr val="accent1"/>
          </a:solidFill>
          <a:ln w="15875" cap="flat" cmpd="sng" algn="ctr">
            <a:solidFill>
              <a:schemeClr val="accent1">
                <a:shade val="5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B93C173C-FC80-4C86-BD37-0956E851C2A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415522" y="5690757"/>
            <a:ext cx="1486311" cy="301994"/>
          </a:xfrm>
          <a:prstGeom prst="rect">
            <a:avLst/>
          </a:prstGeom>
          <a:noFill/>
          <a:ln/>
        </p:spPr>
        <p:txBody>
          <a:bodyPr wrap="none" rtlCol="0">
            <a:spAutoFit/>
          </a:bodyPr>
          <a:lstStyle/>
          <a:p>
            <a:r>
              <a:rPr lang="pt-BR" dirty="0" err="1"/>
              <a:t>Photodetector</a:t>
            </a:r>
            <a:endParaRPr lang="pt-BR" dirty="0"/>
          </a:p>
        </p:txBody>
      </p:sp>
      <p:sp>
        <p:nvSpPr>
          <p:cNvPr id="74" name="Cilindro 73">
            <a:extLst>
              <a:ext uri="{FF2B5EF4-FFF2-40B4-BE49-F238E27FC236}">
                <a16:creationId xmlns:a16="http://schemas.microsoft.com/office/drawing/2014/main" id="{F300F086-D39A-4C1E-B2F3-2DF0DBD301E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5400000">
            <a:off x="2074156" y="4741779"/>
            <a:ext cx="140922" cy="527827"/>
          </a:xfrm>
          <a:prstGeom prst="can">
            <a:avLst/>
          </a:prstGeom>
          <a:solidFill>
            <a:schemeClr val="accent1"/>
          </a:solidFill>
          <a:ln w="15875" cap="flat" cmpd="sng" algn="ctr">
            <a:solidFill>
              <a:schemeClr val="accent1">
                <a:shade val="5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CA7DF613-6030-4577-AFF1-87033D801041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28800" y="5127999"/>
            <a:ext cx="653120" cy="301994"/>
          </a:xfrm>
          <a:prstGeom prst="rect">
            <a:avLst/>
          </a:prstGeom>
          <a:noFill/>
          <a:ln/>
        </p:spPr>
        <p:txBody>
          <a:bodyPr wrap="none" rtlCol="0">
            <a:spAutoFit/>
          </a:bodyPr>
          <a:lstStyle/>
          <a:p>
            <a:r>
              <a:rPr lang="pt-BR" dirty="0"/>
              <a:t>Laser</a:t>
            </a:r>
          </a:p>
        </p:txBody>
      </p: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DAFF8C1A-6B26-450E-8C11-CC2F7169416C}"/>
              </a:ext>
            </a:extLst>
          </p:cNvPr>
          <p:cNvCxnSpPr>
            <a:cxnSpLocks/>
            <a:stCxn id="74" idx="1"/>
            <a:endCxn id="11" idx="4"/>
          </p:cNvCxnSpPr>
          <p:nvPr/>
        </p:nvCxnSpPr>
        <p:spPr>
          <a:xfrm flipV="1">
            <a:off x="2408531" y="5005692"/>
            <a:ext cx="1551645" cy="1"/>
          </a:xfrm>
          <a:prstGeom prst="line">
            <a:avLst/>
          </a:prstGeom>
          <a:noFill/>
          <a:ln w="9525" cap="flat" cmpd="sng" algn="ctr">
            <a:solidFill>
              <a:srgbClr val="C00000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Listra Diagonal 68">
            <a:extLst>
              <a:ext uri="{FF2B5EF4-FFF2-40B4-BE49-F238E27FC236}">
                <a16:creationId xmlns:a16="http://schemas.microsoft.com/office/drawing/2014/main" id="{55B2EFF4-83E3-4EB0-B897-3D9B05FCC10E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rot="5400000">
            <a:off x="2920800" y="4624429"/>
            <a:ext cx="838053" cy="931295"/>
          </a:xfrm>
          <a:prstGeom prst="diagStripe">
            <a:avLst/>
          </a:prstGeom>
          <a:solidFill>
            <a:schemeClr val="accent1"/>
          </a:solidFill>
          <a:ln w="15875" cap="flat" cmpd="sng" algn="ctr">
            <a:solidFill>
              <a:schemeClr val="accent1">
                <a:shade val="5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>
              <a:solidFill>
                <a:schemeClr val="tx1"/>
              </a:solidFill>
            </a:endParaRP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77CB331E-4948-42BA-B1AE-4074F08E6279}"/>
              </a:ext>
            </a:extLst>
          </p:cNvPr>
          <p:cNvCxnSpPr>
            <a:stCxn id="65" idx="0"/>
            <a:endCxn id="67" idx="4"/>
          </p:cNvCxnSpPr>
          <p:nvPr/>
        </p:nvCxnSpPr>
        <p:spPr>
          <a:xfrm>
            <a:off x="3216182" y="1837016"/>
            <a:ext cx="1" cy="177933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E5A19646-D206-43F4-85D1-59FC02696F08}"/>
              </a:ext>
            </a:extLst>
          </p:cNvPr>
          <p:cNvCxnSpPr>
            <a:stCxn id="67" idx="0"/>
          </p:cNvCxnSpPr>
          <p:nvPr/>
        </p:nvCxnSpPr>
        <p:spPr>
          <a:xfrm flipH="1">
            <a:off x="3216181" y="4548747"/>
            <a:ext cx="2" cy="11455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9F7675D1-FDF9-4F42-BB57-5017E2F665E0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666" y="1509916"/>
            <a:ext cx="3896954" cy="265772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247891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7000">
              <a:schemeClr val="accent1">
                <a:lumMod val="5000"/>
                <a:lumOff val="95000"/>
              </a:schemeClr>
            </a:gs>
            <a:gs pos="43000">
              <a:schemeClr val="accent1">
                <a:lumMod val="45000"/>
                <a:lumOff val="55000"/>
              </a:schemeClr>
            </a:gs>
            <a:gs pos="95000">
              <a:schemeClr val="accent1">
                <a:lumMod val="45000"/>
                <a:lumOff val="55000"/>
              </a:schemeClr>
            </a:gs>
            <a:gs pos="46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BBBC4A-DECB-470C-8B8F-C9379B8DF39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295402" y="982132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pt-BR"/>
              <a:t>Questões importantes sobre as Ondas Gravitacionais</a:t>
            </a:r>
            <a:endParaRPr lang="pt-BR" dirty="0"/>
          </a:p>
        </p:txBody>
      </p:sp>
      <p:graphicFrame>
        <p:nvGraphicFramePr>
          <p:cNvPr id="6" name="Espaço Reservado para Conteúdo 5">
            <a:extLst>
              <a:ext uri="{FF2B5EF4-FFF2-40B4-BE49-F238E27FC236}">
                <a16:creationId xmlns:a16="http://schemas.microsoft.com/office/drawing/2014/main" id="{3955ECAE-BD0B-4B69-9EC3-07D3894F7851}"/>
              </a:ext>
            </a:extLst>
          </p:cNvPr>
          <p:cNvGraphicFramePr>
            <a:graphicFrameLocks noGrp="1"/>
          </p:cNvGraphicFramePr>
          <p:nvPr>
            <p:ph idx="1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57879030"/>
              </p:ext>
            </p:extLst>
          </p:nvPr>
        </p:nvGraphicFramePr>
        <p:xfrm>
          <a:off x="3316472" y="2720230"/>
          <a:ext cx="5559056" cy="2972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0822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0">
              <a:schemeClr val="accent1">
                <a:lumMod val="5000"/>
                <a:lumOff val="95000"/>
              </a:schemeClr>
            </a:gs>
            <a:gs pos="43000">
              <a:schemeClr val="accent1">
                <a:lumMod val="45000"/>
                <a:lumOff val="55000"/>
              </a:schemeClr>
            </a:gs>
            <a:gs pos="95000">
              <a:schemeClr val="accent1">
                <a:lumMod val="45000"/>
                <a:lumOff val="55000"/>
              </a:schemeClr>
            </a:gs>
            <a:gs pos="46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0D26EA1-9E99-47F7-8073-13E83A6D4B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98" y="478466"/>
            <a:ext cx="11227315" cy="5901069"/>
          </a:xfrm>
          <a:prstGeom prst="rect">
            <a:avLst/>
          </a:prstGeom>
        </p:spPr>
      </p:pic>
      <p:pic>
        <p:nvPicPr>
          <p:cNvPr id="6" name="Hans Zimmer - Interstellar">
            <a:hlinkClick r:id="" action="ppaction://media"/>
            <a:extLst>
              <a:ext uri="{FF2B5EF4-FFF2-40B4-BE49-F238E27FC236}">
                <a16:creationId xmlns:a16="http://schemas.microsoft.com/office/drawing/2014/main" id="{50E1F287-C3AE-4D79-8DFF-0433BF6D23B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8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44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30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995E7188-3000-400A-B976-C29BE43F6EBC}&quot;/&gt;&lt;isInvalidForFieldText val=&quot;0&quot;/&gt;&lt;Image&gt;&lt;filename val=&quot;C:\Users\haspe\AppData\Local\Temp\CP115288921671Session\CPTrustFolder115288921671\PPTImport115289244000\data\asimages\{995E7188-3000-400A-B976-C29BE43F6EBC}_MtorLt.png&quot;/&gt;&lt;left val=&quot;-2&quot;/&gt;&lt;top val=&quot;0&quot;/&gt;&lt;width val=&quot;1285&quot;/&gt;&lt;height val=&quot;721&quot;/&gt;&lt;hasText val=&quot;1&quot;/&gt;&lt;/Image&gt;&lt;/ThreeDShapeInfo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7&quot;/&gt;&lt;/TableIndex&gt;&lt;/ShapeTextInfo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4&quot;/&gt;&lt;/TableIndex&gt;&lt;/ShapeTextInfo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31&quot;/&gt;&lt;lineCharCount val=&quot;14&quot;/&gt;&lt;lineCharCount val=&quot;15&quot;/&gt;&lt;lineCharCount val=&quot;13&quot;/&gt;&lt;lineCharCount val=&quot;12&quot;/&gt;&lt;/TableIndex&gt;&lt;/ShapeTextInfo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4&quot;/&gt;&lt;/TableIndex&gt;&lt;/ShapeTextInfo&gt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4&quot;/&gt;&lt;/TableIndex&gt;&lt;/ShapeTextInfo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35&quot;/&gt;&lt;lineCharCount val=&quot;6&quot;/&gt;&lt;/TableIndex&gt;&lt;/ShapeTextInfo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0&quot;/&gt;&lt;/TableIndex&gt;&lt;/ShapeTextInfo&gt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0&quot;/&gt;&lt;/TableIndex&gt;&lt;/ShapeTextInfo&gt;"/>
  <p:tag name="PRESENTER_DUMMYTAG" val="&lt;DummyForForceWrite&gt;&lt;/DummyForForceWrite&gt;"/>
  <p:tag name="HTML_SHAPEINFO" val="&lt;ThreeDShapeInfo&gt;&lt;uuid val=&quot;{92F6DE2C-3661-40AB-8580-AAB7469B090B}&quot;/&gt;&lt;isInvalidForFieldText val=&quot;0&quot;/&gt;&lt;Image&gt;&lt;filename val=&quot;C:\Users\haspe\AppData\Local\Temp\CP115288921671Session\CPTrustFolder115288921671\PPTImport115289244000\data\asimages\{92F6DE2C-3661-40AB-8580-AAB7469B090B}_1.png&quot;/&gt;&lt;left val=&quot;282&quot;/&gt;&lt;top val=&quot;195&quot;/&gt;&lt;width val=&quot;716&quot;/&gt;&lt;height val=&quot;199&quot;/&gt;&lt;hasText val=&quot;1&quot;/&gt;&lt;/Image&gt;&lt;/ThreeDShapeInfo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31&quot;/&gt;&lt;lineCharCount val=&quot;14&quot;/&gt;&lt;lineCharCount val=&quot;15&quot;/&gt;&lt;lineCharCount val=&quot;13&quot;/&gt;&lt;lineCharCount val=&quot;12&quot;/&gt;&lt;/TableIndex&gt;&lt;/ShapeTextInfo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1&quot;/&gt;&lt;/TableIndex&gt;&lt;/ShapeTextInfo&gt;"/>
  <p:tag name="PRESENTER_DUMMYTAG" val="&lt;DummyForForceWrite&gt;&lt;/DummyForForceWrite&gt;"/>
  <p:tag name="HTML_SHAPEINFO" val="&lt;ThreeDShapeInfo&gt;&lt;uuid val=&quot;{FB8CF667-62C6-406F-AC66-6376A1D8757C}&quot;/&gt;&lt;isInvalidForFieldText val=&quot;0&quot;/&gt;&lt;Image&gt;&lt;filename val=&quot;C:\Users\haspe\AppData\Local\Temp\CP115288921671Session\CPTrustFolder115288921671\PPTImport115289244000\data\asimages\{FB8CF667-62C6-406F-AC66-6376A1D8757C}_1.png&quot;/&gt;&lt;left val=&quot;282&quot;/&gt;&lt;top val=&quot;379&quot;/&gt;&lt;width val=&quot;716&quot;/&gt;&lt;height val=&quot;143&quot;/&gt;&lt;hasText val=&quot;1&quot;/&gt;&lt;/Image&gt;&lt;/ThreeDShapeInfo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0&quot;/&gt;&lt;/TableIndex&gt;&lt;/ShapeTextInfo&gt;"/>
  <p:tag name="HTML_SHAPEINFO" val="&lt;ThreeDShapeInfo&gt;&lt;uuid val=&quot;{BEFDB684-24C6-4CBA-A2FA-6EA8E228C207}&quot;/&gt;&lt;isInvalidForFieldText val=&quot;0&quot;/&gt;&lt;Image&gt;&lt;filename val=&quot;C:\Users\haspe\AppData\Local\Temp\CP115288921671Session\CPTrustFolder115288921671\PPTImport115289244000\data\asimages\{BEFDB684-24C6-4CBA-A2FA-6EA8E228C207}_2.png&quot;/&gt;&lt;left val=&quot;135&quot;/&gt;&lt;top val=&quot;197&quot;/&gt;&lt;width val=&quot;656&quot;/&gt;&lt;height val=&quot;163&quot;/&gt;&lt;hasText val=&quot;1&quot;/&gt;&lt;/Image&gt;&lt;/ThreeDShapeInfo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2EA08781-4F72-4150-9A8F-4B175598A0AF}&quot;/&gt;&lt;isInvalidForFieldText val=&quot;0&quot;/&gt;&lt;Image&gt;&lt;filename val=&quot;C:\Users\haspe\AppData\Local\Temp\CP115288921671Session\CPTrustFolder115288921671\PPTImport115289244000\data\asimages\{2EA08781-4F72-4150-9A8F-4B175598A0AF}_2.png&quot;/&gt;&lt;left val=&quot;843&quot;/&gt;&lt;top val=&quot;102&quot;/&gt;&lt;width val=&quot;335&quot;/&gt;&lt;height val=&quot;514&quot;/&gt;&lt;hasText val=&quot;1&quot;/&gt;&lt;/Image&gt;&lt;/ThreeDShapeInfo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66&quot;/&gt;&lt;lineCharCount val=&quot;68&quot;/&gt;&lt;lineCharCount val=&quot;61&quot;/&gt;&lt;lineCharCount val=&quot;7&quot;/&gt;&lt;/TableIndex&gt;&lt;/ShapeTextInfo&gt;"/>
  <p:tag name="HTML_SHAPEINFO" val="&lt;ThreeDShapeInfo&gt;&lt;uuid val=&quot;{0C991061-9056-44DB-A37E-4FCC27D451BE}&quot;/&gt;&lt;isInvalidForFieldText val=&quot;0&quot;/&gt;&lt;Image&gt;&lt;filename val=&quot;C:\Users\haspe\AppData\Local\Temp\CP115288921671Session\CPTrustFolder115288921671\PPTImport115289244000\data\asimages\{0C991061-9056-44DB-A37E-4FCC27D451BE}_2.png&quot;/&gt;&lt;left val=&quot;133&quot;/&gt;&lt;top val=&quot;338&quot;/&gt;&lt;width val=&quot;666&quot;/&gt;&lt;height val=&quot;195&quot;/&gt;&lt;hasText val=&quot;1&quot;/&gt;&lt;/Image&gt;&lt;/ThreeDShapeInfo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7&quot;/&gt;&lt;/TableIndex&gt;&lt;/ShapeTextInfo&gt;"/>
  <p:tag name="HTML_SHAPEINFO" val="&lt;ThreeDShapeInfo&gt;&lt;uuid val=&quot;{5B139D3B-52D4-4FE2-8F2B-C48962AB33C3}&quot;/&gt;&lt;isInvalidForFieldText val=&quot;0&quot;/&gt;&lt;Image&gt;&lt;filename val=&quot;C:\Users\haspe\AppData\Local\Temp\CP115288921671Session\CPTrustFolder115288921671\PPTImport115289244000\data\asimages\{5B139D3B-52D4-4FE2-8F2B-C48962AB33C3}_3.png&quot;/&gt;&lt;left val=&quot;135&quot;/&gt;&lt;top val=&quot;102&quot;/&gt;&lt;width val=&quot;1009&quot;/&gt;&lt;height val=&quot;140&quot;/&gt;&lt;hasText val=&quot;1&quot;/&gt;&lt;/Image&gt;&lt;/ThreeDShapeInfo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74&quot;/&gt;&lt;/TableIndex&gt;&lt;/ShapeTextInfo&gt;"/>
  <p:tag name="HTML_SHAPEINFO" val="&lt;TextEffect&gt;&lt;Image&gt;&lt;filename val=&quot;C:\Users\haspe\AppData\Local\Temp\CP115288921671Session\CPTrustFolder115288921671\PPTImport115289244000\data\asimages\{C8686F83-DEC7-440B-A511-DD9DAA1BB267}_1.png_crop.png&quot;/&gt;&lt;left val=&quot;146&quot;/&gt;&lt;top val=&quot;279&quot;/&gt;&lt;width val=&quot;803&quot;/&gt;&lt;height val=&quot;24&quot;/&gt;&lt;hasText val=&quot;1&quot;/&gt;&lt;paraId val=&quot;1&quot;/&gt;&lt;/Image&gt;&lt;/TextEffect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88&quot;/&gt;&lt;lineCharCount val=&quot;85&quot;/&gt;&lt;/TableIndex&gt;&lt;/ShapeTextInfo&gt;"/>
  <p:tag name="HTML_SHAPEINFO" val="&lt;TextEffect&gt;&lt;Image&gt;&lt;filename val=&quot;C:\Users\haspe\AppData\Local\Temp\CP115288921671Session\CPTrustFolder115288921671\PPTImport115289244000\data\asimages\{CF2EA3AA-66AE-467A-A11D-FE5A85808721}_1.png_crop.png&quot;/&gt;&lt;left val=&quot;146&quot;/&gt;&lt;top val=&quot;329&quot;/&gt;&lt;width val=&quot;957&quot;/&gt;&lt;height val=&quot;53&quot;/&gt;&lt;hasText val=&quot;1&quot;/&gt;&lt;paraId val=&quot;1&quot;/&gt;&lt;/Image&gt;&lt;/TextEffect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90&quot;/&gt;&lt;lineCharCount val=&quot;80&quot;/&gt;&lt;/TableIndex&gt;&lt;/ShapeTextInfo&gt;"/>
  <p:tag name="HTML_SHAPEINFO" val="&lt;TextEffect&gt;&lt;Image&gt;&lt;filename val=&quot;C:\Users\haspe\AppData\Local\Temp\CP115288921671Session\CPTrustFolder115288921671\PPTImport115289244000\data\asimages\{EDC7688B-41DE-4F34-A669-4039C1F4C34F}_1.png_crop.png&quot;/&gt;&lt;left val=&quot;146&quot;/&gt;&lt;top val=&quot;404&quot;/&gt;&lt;width val=&quot;983&quot;/&gt;&lt;height val=&quot;57&quot;/&gt;&lt;hasText val=&quot;1&quot;/&gt;&lt;paraId val=&quot;1&quot;/&gt;&lt;/Image&gt;&lt;/TextEffect&gt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89&quot;/&gt;&lt;lineCharCount val=&quot;37&quot;/&gt;&lt;/TableIndex&gt;&lt;/ShapeTextInfo&gt;"/>
  <p:tag name="HTML_SHAPEINFO" val="&lt;TextEffect&gt;&lt;Image&gt;&lt;filename val=&quot;C:\Users\haspe\AppData\Local\Temp\CP115288921671Session\CPTrustFolder115288921671\PPTImport115289244000\data\asimages\{656C2E35-5B18-43C3-8A6D-2D84C3081D9F}_1.png_crop.png&quot;/&gt;&lt;left val=&quot;146&quot;/&gt;&lt;top val=&quot;493&quot;/&gt;&lt;width val=&quot;965&quot;/&gt;&lt;height val=&quot;56&quot;/&gt;&lt;hasText val=&quot;1&quot;/&gt;&lt;paraId val=&quot;1&quot;/&gt;&lt;/Image&gt;&lt;/TextEffect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4&quot;/&gt;&lt;/TableIndex&gt;&lt;/ShapeTextInfo&gt;"/>
  <p:tag name="HTML_SHAPEINFO" val="&lt;ThreeDShapeInfo&gt;&lt;uuid val=&quot;{507250FE-9E0E-43A0-9C89-D4B356F714B5}&quot;/&gt;&lt;isInvalidForFieldText val=&quot;0&quot;/&gt;&lt;Image&gt;&lt;filename val=&quot;C:\Users\haspe\AppData\Local\Temp\CP115288921671Session\CPTrustFolder115288921671\PPTImport115289244000\data\asimages\{507250FE-9E0E-43A0-9C89-D4B356F714B5}_4.png&quot;/&gt;&lt;left val=&quot;135&quot;/&gt;&lt;top val=&quot;102&quot;/&gt;&lt;width val=&quot;1009&quot;/&gt;&lt;height val=&quot;140&quot;/&gt;&lt;hasText val=&quot;1&quot;/&gt;&lt;/Image&gt;&lt;/ThreeDShapeInfo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  <p:tag name="HTML_SHAPEINFO" val="&lt;ThreeDShapeInfo&gt;&lt;uuid val=&quot;{0613CFAF-F386-4D6E-A7F7-5F50231683C4}&quot;/&gt;&lt;isInvalidForFieldText val=&quot;0&quot;/&gt;&lt;Image&gt;&lt;filename val=&quot;C:\Users\haspe\AppData\Local\Temp\CP115288921671Session\CPTrustFolder115288921671\PPTImport115289244000\data\asimages\{0613CFAF-F386-4D6E-A7F7-5F50231683C4}_5.png&quot;/&gt;&lt;left val=&quot;738&quot;/&gt;&lt;top val=&quot;70&quot;/&gt;&lt;width val=&quot;542&quot;/&gt;&lt;height val=&quot;113&quot;/&gt;&lt;hasText val=&quot;1&quot;/&gt;&lt;/Image&gt;&lt;/ThreeDShapeInfo&gt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8&quot;/&gt;&lt;lineCharCount val=&quot;8&quot;/&gt;&lt;/TableIndex&gt;&lt;/ShapeTextInfo&gt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3&quot;/&gt;&lt;/TableIndex&gt;&lt;/ShapeTextInfo&gt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&quot;/&gt;&lt;/TableIndex&gt;&lt;/ShapeTextInfo&gt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BB464034-B0A8-4D96-9302-47608584DAB4}&quot;/&gt;&lt;isInvalidForFieldText val=&quot;0&quot;/&gt;&lt;Image&gt;&lt;filename val=&quot;C:\Users\haspe\AppData\Local\Temp\CP115288921671Session\CPTrustFolder115288921671\PPTImport115289244000\data\asimages\{BB464034-B0A8-4D96-9302-47608584DAB4}_5.png&quot;/&gt;&lt;left val=&quot;528&quot;/&gt;&lt;top val=&quot;148&quot;/&gt;&lt;width val=&quot;429&quot;/&gt;&lt;height val=&quot;299&quot;/&gt;&lt;hasText val=&quot;1&quot;/&gt;&lt;/Image&gt;&lt;/ThreeDShapeInfo&gt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7&quot;/&gt;&lt;/TableIndex&gt;&lt;/ShapeTextInfo&gt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7&quot;/&gt;&lt;/TableIndex&gt;&lt;/ShapeTextInfo&gt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7&quot;/&gt;&lt;/TableIndex&gt;&lt;/ShapeTextInfo&gt;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7&quot;/&gt;&lt;/TableIndex&gt;&lt;/ShapeTextInfo&gt;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36&quot;/&gt;&lt;lineCharCount val=&quot;14&quot;/&gt;&lt;/TableIndex&gt;&lt;/ShapeTextInfo&gt;"/>
  <p:tag name="HTML_SHAPEINFO" val="&lt;ThreeDShapeInfo&gt;&lt;uuid val=&quot;{6D90B0B1-FDF7-49B5-A5BA-39E682D5E547}&quot;/&gt;&lt;isInvalidForFieldText val=&quot;0&quot;/&gt;&lt;Image&gt;&lt;filename val=&quot;C:\Users\haspe\AppData\Local\Temp\CP115288921671Session\CPTrustFolder115288921671\PPTImport115289244000\data\asimages\{6D90B0B1-FDF7-49B5-A5BA-39E682D5E547}_6.png&quot;/&gt;&lt;left val=&quot;135&quot;/&gt;&lt;top val=&quot;90&quot;/&gt;&lt;width val=&quot;1009&quot;/&gt;&lt;height val=&quot;177&quot;/&gt;&lt;hasText val=&quot;1&quot;/&gt;&lt;/Image&gt;&lt;/ThreeDShapeInfo&gt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A32EB846-60EF-4387-8BDB-88AEF7613FD8}&quot;/&gt;&lt;isInvalidForFieldText val=&quot;0&quot;/&gt;&lt;Image&gt;&lt;filename val=&quot;C:\Users\haspe\AppData\Local\Temp\CP115288921671Session\CPTrustFolder115288921671\PPTImport115289244000\data\asimages\{A32EB846-60EF-4387-8BDB-88AEF7613FD8}_6.png&quot;/&gt;&lt;left val=&quot;346&quot;/&gt;&lt;top val=&quot;283&quot;/&gt;&lt;width val=&quot;586&quot;/&gt;&lt;height val=&quot;315&quot;/&gt;&lt;hasText val=&quot;1&quot;/&gt;&lt;/Image&gt;&lt;/ThreeDShapeInfo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CF88C6A2-E49D-4AEA-B530-A513336C8776}&quot;/&gt;&lt;isInvalidForFieldText val=&quot;0&quot;/&gt;&lt;Image&gt;&lt;filename val=&quot;C:\Users\haspe\AppData\Local\Temp\CP115288921671Session\CPTrustFolder115288921671\PPTImport115289244000\data\asimages\{CF88C6A2-E49D-4AEA-B530-A513336C8776}_MtorLt.png&quot;/&gt;&lt;left val=&quot;-2&quot;/&gt;&lt;top val=&quot;0&quot;/&gt;&lt;width val=&quot;1285&quot;/&gt;&lt;height val=&quot;721&quot;/&gt;&lt;hasText val=&quot;1&quot;/&gt;&lt;/Image&gt;&lt;/ThreeDShapeInfo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21&quot;/&gt;&lt;lineCharCount val=&quot;13&quot;/&gt;&lt;/TableIndex&gt;&lt;/ShapeTextInfo&gt;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ânico">
  <a:themeElements>
    <a:clrScheme name="Orgâ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â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â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14440</TotalTime>
  <Words>180</Words>
  <Application>Microsoft Office PowerPoint</Application>
  <PresentationFormat>Widescreen</PresentationFormat>
  <Paragraphs>22</Paragraphs>
  <Slides>7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0" baseType="lpstr">
      <vt:lpstr>Arial</vt:lpstr>
      <vt:lpstr>Garamond</vt:lpstr>
      <vt:lpstr>Orgânico</vt:lpstr>
      <vt:lpstr>Ondas Gravitacionais</vt:lpstr>
      <vt:lpstr>A Teoria da Relatividade Geral</vt:lpstr>
      <vt:lpstr>Uma antiga teoria</vt:lpstr>
      <vt:lpstr>O que são as Ondas Gravitacionais?</vt:lpstr>
      <vt:lpstr>LIGO</vt:lpstr>
      <vt:lpstr>Questões importantes sobre as Ondas Gravitacionais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Ondas Gravitacionais</dc:title>
  <dc:creator>Leonardo Silva</dc:creator>
  <cp:lastModifiedBy>Leonardo Silva</cp:lastModifiedBy>
  <cp:revision>113</cp:revision>
  <dcterms:created xsi:type="dcterms:W3CDTF">2017-10-23T13:18:21Z</dcterms:created>
  <dcterms:modified xsi:type="dcterms:W3CDTF">2017-11-30T19:55:58Z</dcterms:modified>
</cp:coreProperties>
</file>